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9" r:id="rId14"/>
    <p:sldId id="268" r:id="rId15"/>
    <p:sldId id="270" r:id="rId16"/>
    <p:sldId id="271" r:id="rId17"/>
    <p:sldId id="272" r:id="rId18"/>
    <p:sldId id="273" r:id="rId19"/>
    <p:sldId id="274" r:id="rId20"/>
    <p:sldId id="275" r:id="rId21"/>
    <p:sldId id="276" r:id="rId2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41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0888663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0845245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2071278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3421893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3548210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476905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9695762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7475912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5808666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8514825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4824871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B2328E-C47C-42AA-9F3C-E7E3394C04AC}" type="datetimeFigureOut">
              <a:rPr lang="en-CA" smtClean="0"/>
              <a:t>16/08/2013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377C41-2BD5-41E5-A491-86C8D85E5567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9898922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Grammar for Grade Nine</a:t>
            </a:r>
            <a:endParaRPr lang="en-C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Episode</a:t>
            </a:r>
            <a:r>
              <a:rPr lang="en-US" smtClean="0"/>
              <a:t> I:</a:t>
            </a:r>
            <a:endParaRPr lang="en-US" dirty="0" smtClean="0"/>
          </a:p>
          <a:p>
            <a:r>
              <a:rPr lang="en-US" dirty="0" smtClean="0"/>
              <a:t>Parts of Speech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0870742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Pronouns: Cases I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Subject pronouns are the ones which can be used as the subject of a sentence. They are sometimes called “subjective case” pronouns.</a:t>
            </a:r>
          </a:p>
          <a:p>
            <a:pPr lvl="1"/>
            <a:r>
              <a:rPr lang="en-US" dirty="0" smtClean="0"/>
              <a:t>I, you, he, she, it, we, they, who</a:t>
            </a:r>
          </a:p>
          <a:p>
            <a:r>
              <a:rPr lang="en-US" dirty="0" smtClean="0"/>
              <a:t>Object pronouns are the ones which serve as the object (direct or indirect) of a sentence, or as the object of a preposition</a:t>
            </a:r>
          </a:p>
          <a:p>
            <a:pPr lvl="1"/>
            <a:r>
              <a:rPr lang="en-US" dirty="0" smtClean="0"/>
              <a:t>me, you, him, her, it, us, them, whom</a:t>
            </a:r>
            <a:endParaRPr lang="en-CA" dirty="0" smtClean="0"/>
          </a:p>
        </p:txBody>
      </p:sp>
    </p:spTree>
    <p:extLst>
      <p:ext uri="{BB962C8B-B14F-4D97-AF65-F5344CB8AC3E}">
        <p14:creationId xmlns:p14="http://schemas.microsoft.com/office/powerpoint/2010/main" val="25991846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Pronouns: Cases II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Possessive pronouns show that the pronoun (or its antecedent) owns something.</a:t>
            </a:r>
          </a:p>
          <a:p>
            <a:pPr lvl="1"/>
            <a:r>
              <a:rPr lang="en-US" dirty="0" smtClean="0"/>
              <a:t>my/mine, your/yours, his, her/hers, its, our/ours, their/theirs</a:t>
            </a:r>
          </a:p>
          <a:p>
            <a:pPr marL="457200" lvl="1" indent="0">
              <a:buNone/>
            </a:pPr>
            <a:r>
              <a:rPr lang="en-US" dirty="0" smtClean="0"/>
              <a:t>ex: This is </a:t>
            </a:r>
            <a:r>
              <a:rPr lang="en-US" b="1" dirty="0" smtClean="0"/>
              <a:t>my</a:t>
            </a:r>
            <a:r>
              <a:rPr lang="en-US" dirty="0" smtClean="0"/>
              <a:t> textbook, not </a:t>
            </a:r>
            <a:r>
              <a:rPr lang="en-US" b="1" dirty="0" smtClean="0"/>
              <a:t>yours</a:t>
            </a:r>
            <a:r>
              <a:rPr lang="en-US" dirty="0" smtClean="0"/>
              <a:t>. </a:t>
            </a:r>
          </a:p>
          <a:p>
            <a:pPr marL="457200" lvl="1" indent="0">
              <a:buNone/>
            </a:pPr>
            <a:r>
              <a:rPr lang="en-US" dirty="0" smtClean="0"/>
              <a:t>ex. </a:t>
            </a:r>
            <a:r>
              <a:rPr lang="en-US" b="1" dirty="0" smtClean="0"/>
              <a:t>Our</a:t>
            </a:r>
            <a:r>
              <a:rPr lang="en-US" dirty="0" smtClean="0"/>
              <a:t> mother has talked to </a:t>
            </a:r>
            <a:r>
              <a:rPr lang="en-US" b="1" dirty="0" smtClean="0"/>
              <a:t>their</a:t>
            </a:r>
            <a:r>
              <a:rPr lang="en-US" dirty="0" smtClean="0"/>
              <a:t> teacher.</a:t>
            </a:r>
          </a:p>
        </p:txBody>
      </p:sp>
    </p:spTree>
    <p:extLst>
      <p:ext uri="{BB962C8B-B14F-4D97-AF65-F5344CB8AC3E}">
        <p14:creationId xmlns:p14="http://schemas.microsoft.com/office/powerpoint/2010/main" val="14907362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Verbs: Action Verbs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b="1" dirty="0" smtClean="0"/>
              <a:t>Verbs</a:t>
            </a:r>
            <a:r>
              <a:rPr lang="en-US" dirty="0" smtClean="0"/>
              <a:t> are words which indicate an action or a state of being.</a:t>
            </a:r>
          </a:p>
          <a:p>
            <a:r>
              <a:rPr lang="en-US" b="1" dirty="0" smtClean="0"/>
              <a:t>Action verbs </a:t>
            </a:r>
            <a:r>
              <a:rPr lang="en-US" dirty="0" smtClean="0"/>
              <a:t>describe physical or mental action:</a:t>
            </a:r>
          </a:p>
          <a:p>
            <a:pPr lvl="1"/>
            <a:r>
              <a:rPr lang="en-US" dirty="0" smtClean="0"/>
              <a:t>jog		--smile			--think</a:t>
            </a:r>
          </a:p>
          <a:p>
            <a:r>
              <a:rPr lang="en-US" dirty="0" smtClean="0"/>
              <a:t>Action verbs can be </a:t>
            </a:r>
            <a:r>
              <a:rPr lang="en-US" b="1" dirty="0" smtClean="0"/>
              <a:t>transitive</a:t>
            </a:r>
            <a:r>
              <a:rPr lang="en-US" dirty="0" smtClean="0"/>
              <a:t> (they require a direct object) or </a:t>
            </a:r>
            <a:r>
              <a:rPr lang="en-US" b="1" dirty="0" smtClean="0"/>
              <a:t>intransitive</a:t>
            </a:r>
            <a:r>
              <a:rPr lang="en-US" dirty="0" smtClean="0"/>
              <a:t> (they don’t); sometimes an action verb can be transitive in some circumstances and intransitive in others.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9593819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Verbs: Linking Verbs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b="1" dirty="0" smtClean="0"/>
              <a:t>Linking verbs </a:t>
            </a:r>
            <a:r>
              <a:rPr lang="en-US" dirty="0" smtClean="0"/>
              <a:t>connect the subject of a sentence with words or groups of words that identify or describe it.</a:t>
            </a:r>
          </a:p>
          <a:p>
            <a:r>
              <a:rPr lang="en-US" dirty="0" smtClean="0"/>
              <a:t>All forms of the verb </a:t>
            </a:r>
            <a:r>
              <a:rPr lang="en-US" i="1" dirty="0" smtClean="0"/>
              <a:t>to be</a:t>
            </a:r>
            <a:r>
              <a:rPr lang="en-US" dirty="0" smtClean="0"/>
              <a:t> can function as linking verbs:</a:t>
            </a:r>
          </a:p>
          <a:p>
            <a:pPr lvl="1"/>
            <a:r>
              <a:rPr lang="en-US" dirty="0" smtClean="0"/>
              <a:t>Tomorrow </a:t>
            </a:r>
            <a:r>
              <a:rPr lang="en-US" b="1" dirty="0" smtClean="0"/>
              <a:t>will be </a:t>
            </a:r>
            <a:r>
              <a:rPr lang="en-US" dirty="0" smtClean="0"/>
              <a:t>bright and sunny.</a:t>
            </a:r>
            <a:endParaRPr lang="en-CA" dirty="0" smtClean="0"/>
          </a:p>
          <a:p>
            <a:pPr lvl="1"/>
            <a:r>
              <a:rPr lang="en-US" dirty="0" smtClean="0"/>
              <a:t>Oro</a:t>
            </a:r>
            <a:r>
              <a:rPr lang="en-US" b="1" dirty="0" smtClean="0"/>
              <a:t> is </a:t>
            </a:r>
            <a:r>
              <a:rPr lang="en-US" dirty="0" smtClean="0"/>
              <a:t>the Spanish word for gold.</a:t>
            </a:r>
          </a:p>
          <a:p>
            <a:r>
              <a:rPr lang="en-US" dirty="0" smtClean="0"/>
              <a:t>Other common linking verbs include </a:t>
            </a:r>
            <a:r>
              <a:rPr lang="en-US" i="1" dirty="0" smtClean="0"/>
              <a:t>seem, remain, appear, smell, feel, look, become, taste</a:t>
            </a:r>
            <a:r>
              <a:rPr lang="en-US" dirty="0" smtClean="0"/>
              <a:t>, and </a:t>
            </a:r>
            <a:r>
              <a:rPr lang="en-US" i="1" dirty="0" smtClean="0"/>
              <a:t>sound</a:t>
            </a:r>
            <a:r>
              <a:rPr lang="en-US" dirty="0" smtClean="0"/>
              <a:t>. There are others.</a:t>
            </a:r>
          </a:p>
        </p:txBody>
      </p:sp>
    </p:spTree>
    <p:extLst>
      <p:ext uri="{BB962C8B-B14F-4D97-AF65-F5344CB8AC3E}">
        <p14:creationId xmlns:p14="http://schemas.microsoft.com/office/powerpoint/2010/main" val="2542441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Adjectives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Adjectives modify (describe) nouns and pronouns. They answer the questions which one(s)? or what kind?</a:t>
            </a:r>
          </a:p>
          <a:p>
            <a:pPr lvl="1"/>
            <a:r>
              <a:rPr lang="en-US" b="1" dirty="0" smtClean="0"/>
              <a:t>eerie</a:t>
            </a:r>
            <a:r>
              <a:rPr lang="en-US" dirty="0" smtClean="0"/>
              <a:t> room	--</a:t>
            </a:r>
            <a:r>
              <a:rPr lang="en-US" b="1" dirty="0" smtClean="0"/>
              <a:t>some</a:t>
            </a:r>
            <a:r>
              <a:rPr lang="en-US" dirty="0" smtClean="0"/>
              <a:t> people	--</a:t>
            </a:r>
            <a:r>
              <a:rPr lang="en-US" b="1" dirty="0" smtClean="0"/>
              <a:t>latest</a:t>
            </a:r>
            <a:r>
              <a:rPr lang="en-US" dirty="0" smtClean="0"/>
              <a:t> fad</a:t>
            </a:r>
          </a:p>
          <a:p>
            <a:r>
              <a:rPr lang="en-US" dirty="0" smtClean="0"/>
              <a:t>Many adjectives have comparative and superlative forms: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The adjectives </a:t>
            </a:r>
            <a:r>
              <a:rPr lang="en-US" i="1" dirty="0" smtClean="0"/>
              <a:t>a</a:t>
            </a:r>
            <a:r>
              <a:rPr lang="en-US" dirty="0" smtClean="0"/>
              <a:t>, </a:t>
            </a:r>
            <a:r>
              <a:rPr lang="en-US" i="1" dirty="0" smtClean="0"/>
              <a:t>an</a:t>
            </a:r>
            <a:r>
              <a:rPr lang="en-US" dirty="0" smtClean="0"/>
              <a:t> and </a:t>
            </a:r>
            <a:r>
              <a:rPr lang="en-US" i="1" dirty="0" smtClean="0"/>
              <a:t>the</a:t>
            </a:r>
            <a:r>
              <a:rPr lang="en-US" dirty="0" smtClean="0"/>
              <a:t> are called articles.</a:t>
            </a:r>
          </a:p>
          <a:p>
            <a:pPr marL="0" indent="0">
              <a:buNone/>
            </a:pPr>
            <a:endParaRPr lang="en-US" dirty="0" smtClean="0"/>
          </a:p>
          <a:p>
            <a:pPr lvl="1"/>
            <a:endParaRPr lang="en-CA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89689051"/>
              </p:ext>
            </p:extLst>
          </p:nvPr>
        </p:nvGraphicFramePr>
        <p:xfrm>
          <a:off x="2743200" y="4343400"/>
          <a:ext cx="5486400" cy="1173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28800"/>
                <a:gridCol w="1828800"/>
                <a:gridCol w="1828800"/>
              </a:tblGrid>
              <a:tr h="391160">
                <a:tc>
                  <a:txBody>
                    <a:bodyPr/>
                    <a:lstStyle/>
                    <a:p>
                      <a:r>
                        <a:rPr lang="en-US" dirty="0" smtClean="0"/>
                        <a:t>Hot</a:t>
                      </a:r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Hotter</a:t>
                      </a:r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Hottest</a:t>
                      </a:r>
                      <a:endParaRPr lang="en-CA" dirty="0"/>
                    </a:p>
                  </a:txBody>
                  <a:tcPr/>
                </a:tc>
              </a:tr>
              <a:tr h="391160">
                <a:tc>
                  <a:txBody>
                    <a:bodyPr/>
                    <a:lstStyle/>
                    <a:p>
                      <a:r>
                        <a:rPr lang="en-US" dirty="0" smtClean="0"/>
                        <a:t>Sharp</a:t>
                      </a:r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Sharper</a:t>
                      </a:r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Sharpest</a:t>
                      </a:r>
                      <a:endParaRPr lang="en-CA" dirty="0"/>
                    </a:p>
                  </a:txBody>
                  <a:tcPr/>
                </a:tc>
              </a:tr>
              <a:tr h="391160">
                <a:tc>
                  <a:txBody>
                    <a:bodyPr/>
                    <a:lstStyle/>
                    <a:p>
                      <a:r>
                        <a:rPr lang="en-US" dirty="0" smtClean="0"/>
                        <a:t>Psychic</a:t>
                      </a:r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More psychic</a:t>
                      </a:r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Most psychic</a:t>
                      </a:r>
                      <a:endParaRPr lang="en-CA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669130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Adjectives: Proper Adjectives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Proper adjectives are formed from proper nouns. They are always capitalized.</a:t>
            </a:r>
          </a:p>
          <a:p>
            <a:pPr marL="0" indent="0">
              <a:buNone/>
            </a:pPr>
            <a:endParaRPr lang="en-US" dirty="0" smtClean="0"/>
          </a:p>
          <a:p>
            <a:pPr lvl="1"/>
            <a:r>
              <a:rPr lang="en-US" b="1" dirty="0" smtClean="0"/>
              <a:t>Italian</a:t>
            </a:r>
            <a:r>
              <a:rPr lang="en-US" dirty="0" smtClean="0"/>
              <a:t> opera</a:t>
            </a:r>
          </a:p>
          <a:p>
            <a:pPr lvl="1"/>
            <a:r>
              <a:rPr lang="en-US" b="1" dirty="0" smtClean="0"/>
              <a:t>French</a:t>
            </a:r>
            <a:r>
              <a:rPr lang="en-US" dirty="0" smtClean="0"/>
              <a:t> cheeses </a:t>
            </a:r>
          </a:p>
          <a:p>
            <a:pPr lvl="1"/>
            <a:r>
              <a:rPr lang="en-US" b="1" dirty="0" smtClean="0"/>
              <a:t>Buddhist</a:t>
            </a:r>
            <a:r>
              <a:rPr lang="en-US" dirty="0" smtClean="0"/>
              <a:t> thought</a:t>
            </a:r>
          </a:p>
          <a:p>
            <a:pPr lvl="1"/>
            <a:r>
              <a:rPr lang="en-US" b="1" dirty="0" smtClean="0"/>
              <a:t>Sikh</a:t>
            </a:r>
            <a:r>
              <a:rPr lang="en-US" dirty="0" smtClean="0"/>
              <a:t> culture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3634274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Adverbs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029200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Adverbs modify verbs, adjectives and other adverbs.</a:t>
            </a:r>
          </a:p>
          <a:p>
            <a:pPr lvl="1"/>
            <a:r>
              <a:rPr lang="en-US" dirty="0" smtClean="0"/>
              <a:t>run quickly	--deeply embarrassed	</a:t>
            </a:r>
          </a:p>
          <a:p>
            <a:pPr lvl="1"/>
            <a:r>
              <a:rPr lang="en-US" dirty="0" smtClean="0"/>
              <a:t>quite nicely</a:t>
            </a:r>
          </a:p>
          <a:p>
            <a:r>
              <a:rPr lang="en-US" dirty="0" smtClean="0"/>
              <a:t>Adverbs answer the questions when? where? how? and to what degree?</a:t>
            </a:r>
          </a:p>
          <a:p>
            <a:pPr lvl="1"/>
            <a:r>
              <a:rPr lang="en-US" i="1" dirty="0" smtClean="0"/>
              <a:t>when</a:t>
            </a:r>
            <a:r>
              <a:rPr lang="en-US" dirty="0" smtClean="0"/>
              <a:t>? soon, yesterday, earlier…</a:t>
            </a:r>
          </a:p>
          <a:p>
            <a:pPr lvl="1"/>
            <a:r>
              <a:rPr lang="en-US" i="1" dirty="0" smtClean="0"/>
              <a:t>where</a:t>
            </a:r>
            <a:r>
              <a:rPr lang="en-US" dirty="0" smtClean="0"/>
              <a:t>? there, here…</a:t>
            </a:r>
          </a:p>
          <a:p>
            <a:pPr lvl="1"/>
            <a:r>
              <a:rPr lang="en-US" i="1" dirty="0" smtClean="0"/>
              <a:t>how</a:t>
            </a:r>
            <a:r>
              <a:rPr lang="en-US" dirty="0" smtClean="0"/>
              <a:t>? carefully, eagerly, rapidly…</a:t>
            </a:r>
          </a:p>
          <a:p>
            <a:pPr lvl="1"/>
            <a:r>
              <a:rPr lang="en-US" i="1" dirty="0" smtClean="0"/>
              <a:t>to what degree</a:t>
            </a:r>
            <a:r>
              <a:rPr lang="en-US" dirty="0" smtClean="0"/>
              <a:t>? very, quite, completely…</a:t>
            </a:r>
          </a:p>
          <a:p>
            <a:pPr lvl="1"/>
            <a:endParaRPr lang="en-US" dirty="0" smtClean="0"/>
          </a:p>
          <a:p>
            <a:pPr lvl="1"/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5742016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Adverbs: Placement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Adverbs always precede (go before) the adjectives and other adverbs they modify:</a:t>
            </a:r>
          </a:p>
          <a:p>
            <a:pPr lvl="1"/>
            <a:r>
              <a:rPr lang="en-US" b="1" dirty="0" smtClean="0"/>
              <a:t>rather</a:t>
            </a:r>
            <a:r>
              <a:rPr lang="en-US" dirty="0" smtClean="0"/>
              <a:t> handsome</a:t>
            </a:r>
          </a:p>
          <a:p>
            <a:pPr lvl="1"/>
            <a:r>
              <a:rPr lang="en-US" b="1" dirty="0" smtClean="0"/>
              <a:t>just</a:t>
            </a:r>
            <a:r>
              <a:rPr lang="en-US" dirty="0" smtClean="0"/>
              <a:t> barely</a:t>
            </a:r>
            <a:endParaRPr lang="en-US" dirty="0"/>
          </a:p>
          <a:p>
            <a:r>
              <a:rPr lang="en-US" dirty="0" smtClean="0"/>
              <a:t>Their position in relation to verbs can vary.</a:t>
            </a:r>
          </a:p>
          <a:p>
            <a:pPr lvl="1"/>
            <a:r>
              <a:rPr lang="en-US" dirty="0" smtClean="0"/>
              <a:t>I disagree with you </a:t>
            </a:r>
            <a:r>
              <a:rPr lang="en-US" b="1" dirty="0" smtClean="0"/>
              <a:t>completely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I </a:t>
            </a:r>
            <a:r>
              <a:rPr lang="en-US" b="1" dirty="0" smtClean="0"/>
              <a:t>completely</a:t>
            </a:r>
            <a:r>
              <a:rPr lang="en-US" dirty="0" smtClean="0"/>
              <a:t> disagree with you.</a:t>
            </a:r>
          </a:p>
          <a:p>
            <a:pPr lvl="1"/>
            <a:r>
              <a:rPr lang="en-US" dirty="0" smtClean="0"/>
              <a:t>I disagree </a:t>
            </a:r>
            <a:r>
              <a:rPr lang="en-US" b="1" dirty="0" smtClean="0"/>
              <a:t>completely</a:t>
            </a:r>
            <a:r>
              <a:rPr lang="en-US" dirty="0" smtClean="0"/>
              <a:t> with you.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18955664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Prepositions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Prepositions show relationships of nouns and pronouns to other words in the sentence. These relationships often involve space or time.</a:t>
            </a:r>
          </a:p>
          <a:p>
            <a:pPr lvl="1"/>
            <a:r>
              <a:rPr lang="en-US" b="1" dirty="0" smtClean="0"/>
              <a:t>in</a:t>
            </a:r>
            <a:r>
              <a:rPr lang="en-US" dirty="0" smtClean="0"/>
              <a:t> the closet		--</a:t>
            </a:r>
            <a:r>
              <a:rPr lang="en-US" b="1" dirty="0" smtClean="0"/>
              <a:t>after</a:t>
            </a:r>
            <a:r>
              <a:rPr lang="en-US" dirty="0" smtClean="0"/>
              <a:t> lunch</a:t>
            </a:r>
          </a:p>
          <a:p>
            <a:pPr lvl="1"/>
            <a:r>
              <a:rPr lang="en-US" b="1" dirty="0" smtClean="0"/>
              <a:t>during</a:t>
            </a:r>
            <a:r>
              <a:rPr lang="en-US" dirty="0" smtClean="0"/>
              <a:t> the dance	--</a:t>
            </a:r>
            <a:r>
              <a:rPr lang="en-US" b="1" dirty="0" smtClean="0"/>
              <a:t>outside</a:t>
            </a:r>
            <a:r>
              <a:rPr lang="en-US" dirty="0" smtClean="0"/>
              <a:t> the perimeter</a:t>
            </a:r>
          </a:p>
          <a:p>
            <a:pPr lvl="1"/>
            <a:r>
              <a:rPr lang="en-US" b="1" dirty="0" smtClean="0"/>
              <a:t>since</a:t>
            </a:r>
            <a:r>
              <a:rPr lang="en-US" dirty="0" smtClean="0"/>
              <a:t> yesterday	--</a:t>
            </a:r>
            <a:r>
              <a:rPr lang="en-US" b="1" dirty="0" smtClean="0"/>
              <a:t>from</a:t>
            </a:r>
            <a:r>
              <a:rPr lang="en-US" dirty="0" smtClean="0"/>
              <a:t> the government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554791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Prepositions II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257800"/>
          </a:xfrm>
        </p:spPr>
        <p:txBody>
          <a:bodyPr>
            <a:normAutofit/>
          </a:bodyPr>
          <a:lstStyle/>
          <a:p>
            <a:r>
              <a:rPr lang="en-US" b="1" dirty="0" smtClean="0"/>
              <a:t>Compound</a:t>
            </a:r>
            <a:r>
              <a:rPr lang="en-US" dirty="0" smtClean="0"/>
              <a:t> prepositions consist of more than one word:</a:t>
            </a:r>
          </a:p>
          <a:p>
            <a:pPr lvl="1"/>
            <a:r>
              <a:rPr lang="en-US" b="1" dirty="0" smtClean="0"/>
              <a:t>according to </a:t>
            </a:r>
            <a:r>
              <a:rPr lang="en-US" dirty="0" smtClean="0"/>
              <a:t>the law	--</a:t>
            </a:r>
            <a:r>
              <a:rPr lang="en-US" b="1" dirty="0" smtClean="0"/>
              <a:t>on top of </a:t>
            </a:r>
            <a:r>
              <a:rPr lang="en-US" dirty="0" smtClean="0"/>
              <a:t>Old Smokey</a:t>
            </a:r>
          </a:p>
          <a:p>
            <a:pPr lvl="1"/>
            <a:r>
              <a:rPr lang="en-US" b="1" dirty="0" smtClean="0"/>
              <a:t>out of </a:t>
            </a:r>
            <a:r>
              <a:rPr lang="en-US" dirty="0" smtClean="0"/>
              <a:t>the question</a:t>
            </a:r>
          </a:p>
          <a:p>
            <a:r>
              <a:rPr lang="en-US" dirty="0" smtClean="0"/>
              <a:t>Prepositions begin phrases that conclude with a noun or pronoun. This noun or pronoun is called the </a:t>
            </a:r>
            <a:r>
              <a:rPr lang="en-US" b="1" dirty="0" smtClean="0"/>
              <a:t>object of the preposition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A wounded deer stood </a:t>
            </a:r>
            <a:r>
              <a:rPr lang="en-US" b="1" dirty="0" smtClean="0"/>
              <a:t>in front of the car.</a:t>
            </a:r>
          </a:p>
          <a:p>
            <a:pPr lvl="2"/>
            <a:r>
              <a:rPr lang="en-US" b="1" dirty="0" smtClean="0"/>
              <a:t>prepositional phrase: in front of the car</a:t>
            </a:r>
          </a:p>
          <a:p>
            <a:pPr lvl="2"/>
            <a:r>
              <a:rPr lang="en-US" b="1" dirty="0" smtClean="0"/>
              <a:t>object of the preposition: car</a:t>
            </a:r>
            <a:endParaRPr lang="en-CA" b="1" dirty="0"/>
          </a:p>
        </p:txBody>
      </p:sp>
    </p:spTree>
    <p:extLst>
      <p:ext uri="{BB962C8B-B14F-4D97-AF65-F5344CB8AC3E}">
        <p14:creationId xmlns:p14="http://schemas.microsoft.com/office/powerpoint/2010/main" val="2706275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Nouns: definition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Nouns</a:t>
            </a:r>
            <a:r>
              <a:rPr lang="en-US" dirty="0" smtClean="0"/>
              <a:t> name people, places, things, or ideas.</a:t>
            </a:r>
          </a:p>
          <a:p>
            <a:pPr lvl="1"/>
            <a:r>
              <a:rPr lang="en-US" dirty="0"/>
              <a:t>g</a:t>
            </a:r>
            <a:r>
              <a:rPr lang="en-US" dirty="0" smtClean="0"/>
              <a:t>randfather</a:t>
            </a:r>
          </a:p>
          <a:p>
            <a:pPr lvl="1"/>
            <a:r>
              <a:rPr lang="en-US" dirty="0"/>
              <a:t>k</a:t>
            </a:r>
            <a:r>
              <a:rPr lang="en-US" dirty="0" smtClean="0"/>
              <a:t>itchen</a:t>
            </a:r>
          </a:p>
          <a:p>
            <a:pPr lvl="1"/>
            <a:r>
              <a:rPr lang="en-US" dirty="0" smtClean="0"/>
              <a:t>peacock</a:t>
            </a:r>
          </a:p>
          <a:p>
            <a:pPr lvl="1"/>
            <a:r>
              <a:rPr lang="en-US" dirty="0" smtClean="0"/>
              <a:t>vegetarianism</a:t>
            </a:r>
          </a:p>
          <a:p>
            <a:pPr lvl="1"/>
            <a:r>
              <a:rPr lang="en-US" dirty="0" smtClean="0"/>
              <a:t>downtown</a:t>
            </a:r>
          </a:p>
          <a:p>
            <a:pPr lvl="1"/>
            <a:r>
              <a:rPr lang="en-US" dirty="0" smtClean="0"/>
              <a:t>happiness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38674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Conjunctions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257800"/>
          </a:xfrm>
        </p:spPr>
        <p:txBody>
          <a:bodyPr>
            <a:normAutofit/>
          </a:bodyPr>
          <a:lstStyle/>
          <a:p>
            <a:r>
              <a:rPr lang="en-US" dirty="0" smtClean="0"/>
              <a:t>Conjunctions are words which join together two words, sentences, phrases, or clauses.</a:t>
            </a:r>
          </a:p>
          <a:p>
            <a:r>
              <a:rPr lang="en-US" dirty="0" smtClean="0"/>
              <a:t>Coordinating conjunctions give equal emphasis to two main clauses. There are only seven of them. Think FANBOYS.</a:t>
            </a:r>
          </a:p>
          <a:p>
            <a:pPr lvl="1"/>
            <a:r>
              <a:rPr lang="en-US" dirty="0" smtClean="0"/>
              <a:t>for, and, nor, but, or, yet, so</a:t>
            </a:r>
            <a:endParaRPr lang="en-US" dirty="0"/>
          </a:p>
          <a:p>
            <a:pPr lvl="2"/>
            <a:r>
              <a:rPr lang="en-US" dirty="0" smtClean="0"/>
              <a:t>I hate to exercise, </a:t>
            </a:r>
            <a:r>
              <a:rPr lang="en-US" b="1" dirty="0" smtClean="0"/>
              <a:t>and</a:t>
            </a:r>
            <a:r>
              <a:rPr lang="en-US" dirty="0" smtClean="0"/>
              <a:t> I love to eat, </a:t>
            </a:r>
            <a:r>
              <a:rPr lang="en-US" b="1" dirty="0" smtClean="0"/>
              <a:t>so</a:t>
            </a:r>
            <a:r>
              <a:rPr lang="en-US" dirty="0" smtClean="0"/>
              <a:t> I am fat.</a:t>
            </a:r>
          </a:p>
          <a:p>
            <a:r>
              <a:rPr lang="en-US" dirty="0" smtClean="0"/>
              <a:t>When a coordinating conjunction is used to connect two main clauses, a comma is required before the coordinating conjunction.</a:t>
            </a:r>
          </a:p>
        </p:txBody>
      </p:sp>
    </p:spTree>
    <p:extLst>
      <p:ext uri="{BB962C8B-B14F-4D97-AF65-F5344CB8AC3E}">
        <p14:creationId xmlns:p14="http://schemas.microsoft.com/office/powerpoint/2010/main" val="1103673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Subordinating Conjunctions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105400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Subordinating conjunctions join two clauses to that one clause depends grammatically on the other.</a:t>
            </a:r>
          </a:p>
          <a:p>
            <a:r>
              <a:rPr lang="en-US" dirty="0" smtClean="0"/>
              <a:t>The clause introduced by the coordinating conjunction is called a dependent clause. It cannot stand alone as a sentence.</a:t>
            </a:r>
          </a:p>
          <a:p>
            <a:pPr lvl="1"/>
            <a:r>
              <a:rPr lang="en-US" dirty="0" smtClean="0"/>
              <a:t>ex: </a:t>
            </a:r>
            <a:r>
              <a:rPr lang="en-US" b="1" dirty="0" smtClean="0"/>
              <a:t>When he hit me</a:t>
            </a:r>
            <a:r>
              <a:rPr lang="en-US" dirty="0" smtClean="0"/>
              <a:t>, I gasped in shock.</a:t>
            </a:r>
          </a:p>
          <a:p>
            <a:pPr lvl="2"/>
            <a:r>
              <a:rPr lang="en-US" dirty="0" smtClean="0"/>
              <a:t>“When” is the subordinating conjunction.</a:t>
            </a:r>
          </a:p>
          <a:p>
            <a:pPr lvl="2"/>
            <a:r>
              <a:rPr lang="en-US" dirty="0" smtClean="0"/>
              <a:t>“When he hit me” is a dependent clause.</a:t>
            </a:r>
          </a:p>
          <a:p>
            <a:r>
              <a:rPr lang="en-US" dirty="0" smtClean="0"/>
              <a:t>There are many subordinating conjunctions in English, including </a:t>
            </a:r>
            <a:r>
              <a:rPr lang="en-US" i="1" dirty="0" smtClean="0"/>
              <a:t>before, unless, until, while, as soon as, in order that, since, while, although, as far as, </a:t>
            </a:r>
            <a:r>
              <a:rPr lang="en-US" dirty="0" smtClean="0"/>
              <a:t> and </a:t>
            </a:r>
            <a:r>
              <a:rPr lang="en-US" i="1" dirty="0" smtClean="0"/>
              <a:t>after. </a:t>
            </a:r>
            <a:r>
              <a:rPr lang="en-US" dirty="0" smtClean="0"/>
              <a:t>There are others.</a:t>
            </a:r>
          </a:p>
        </p:txBody>
      </p:sp>
    </p:spTree>
    <p:extLst>
      <p:ext uri="{BB962C8B-B14F-4D97-AF65-F5344CB8AC3E}">
        <p14:creationId xmlns:p14="http://schemas.microsoft.com/office/powerpoint/2010/main" val="15929049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Noun Types: Concrete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Concrete nouns </a:t>
            </a:r>
            <a:r>
              <a:rPr lang="en-US" dirty="0" smtClean="0"/>
              <a:t>identify objects that are tangible or can be identified through the senses (things we can see, hear, touch, taste, smell).</a:t>
            </a:r>
          </a:p>
          <a:p>
            <a:pPr lvl="1"/>
            <a:r>
              <a:rPr lang="en-US" dirty="0" smtClean="0"/>
              <a:t>hoof</a:t>
            </a:r>
          </a:p>
          <a:p>
            <a:pPr lvl="1"/>
            <a:r>
              <a:rPr lang="en-US" dirty="0" smtClean="0"/>
              <a:t>fog</a:t>
            </a:r>
          </a:p>
          <a:p>
            <a:pPr lvl="1"/>
            <a:r>
              <a:rPr lang="en-US" dirty="0" smtClean="0"/>
              <a:t>yawn</a:t>
            </a:r>
          </a:p>
          <a:p>
            <a:pPr lvl="1"/>
            <a:r>
              <a:rPr lang="en-US" dirty="0" smtClean="0"/>
              <a:t>melodies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185634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Noun Types: Abstract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Abstract</a:t>
            </a:r>
            <a:r>
              <a:rPr lang="en-US" dirty="0" smtClean="0"/>
              <a:t> nouns name ideas, qualities, or characteristics which cannot be touched, seen, heard, tasted or smelled. </a:t>
            </a:r>
          </a:p>
          <a:p>
            <a:pPr lvl="1"/>
            <a:r>
              <a:rPr lang="en-US" dirty="0" smtClean="0"/>
              <a:t>fear</a:t>
            </a:r>
          </a:p>
          <a:p>
            <a:pPr lvl="1"/>
            <a:r>
              <a:rPr lang="en-US" dirty="0" smtClean="0"/>
              <a:t>spirit</a:t>
            </a:r>
          </a:p>
          <a:p>
            <a:pPr lvl="1"/>
            <a:r>
              <a:rPr lang="en-US" dirty="0" smtClean="0"/>
              <a:t>love</a:t>
            </a:r>
          </a:p>
          <a:p>
            <a:pPr lvl="1"/>
            <a:r>
              <a:rPr lang="en-US" dirty="0" smtClean="0"/>
              <a:t>kindness</a:t>
            </a:r>
          </a:p>
          <a:p>
            <a:pPr lvl="1"/>
            <a:r>
              <a:rPr lang="en-US" dirty="0" smtClean="0"/>
              <a:t>dreams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4050637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Noun Types: Proper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Proper</a:t>
            </a:r>
            <a:r>
              <a:rPr lang="en-US" dirty="0" smtClean="0"/>
              <a:t> nouns name particular people, places, things or ideas. Proper nouns always are capitalized.</a:t>
            </a:r>
          </a:p>
          <a:p>
            <a:pPr lvl="1"/>
            <a:r>
              <a:rPr lang="en-US" dirty="0" smtClean="0"/>
              <a:t>Elizabeth </a:t>
            </a:r>
            <a:r>
              <a:rPr lang="en-US" dirty="0" err="1" smtClean="0"/>
              <a:t>Cousar</a:t>
            </a:r>
            <a:endParaRPr lang="en-US" dirty="0" smtClean="0"/>
          </a:p>
          <a:p>
            <a:pPr lvl="1"/>
            <a:r>
              <a:rPr lang="en-US" dirty="0" smtClean="0"/>
              <a:t>Canada</a:t>
            </a:r>
          </a:p>
          <a:p>
            <a:pPr lvl="1"/>
            <a:r>
              <a:rPr lang="en-US" dirty="0" smtClean="0"/>
              <a:t>Islam</a:t>
            </a:r>
          </a:p>
          <a:p>
            <a:pPr lvl="1"/>
            <a:r>
              <a:rPr lang="en-US" dirty="0" err="1" smtClean="0"/>
              <a:t>Taj</a:t>
            </a:r>
            <a:r>
              <a:rPr lang="en-US" dirty="0" smtClean="0"/>
              <a:t> </a:t>
            </a:r>
            <a:r>
              <a:rPr lang="en-US" dirty="0" err="1" smtClean="0"/>
              <a:t>Mahal</a:t>
            </a:r>
            <a:endParaRPr lang="en-US" dirty="0" smtClean="0"/>
          </a:p>
          <a:p>
            <a:pPr lvl="1"/>
            <a:r>
              <a:rPr lang="en-US" dirty="0" smtClean="0"/>
              <a:t>Fraser River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382122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Noun Types: Collective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Collective nouns name groups. The singular form is sometimes considered singular, and sometimes considered plural.</a:t>
            </a:r>
          </a:p>
          <a:p>
            <a:pPr lvl="1"/>
            <a:r>
              <a:rPr lang="en-US" dirty="0" smtClean="0"/>
              <a:t>committee</a:t>
            </a:r>
          </a:p>
          <a:p>
            <a:pPr lvl="1"/>
            <a:r>
              <a:rPr lang="en-US" dirty="0" smtClean="0"/>
              <a:t>choir</a:t>
            </a:r>
          </a:p>
          <a:p>
            <a:pPr lvl="1"/>
            <a:r>
              <a:rPr lang="en-US" dirty="0" smtClean="0"/>
              <a:t>(a) pride (of lions)</a:t>
            </a:r>
          </a:p>
          <a:p>
            <a:pPr lvl="1"/>
            <a:r>
              <a:rPr lang="en-US" dirty="0" smtClean="0"/>
              <a:t>(my English) class</a:t>
            </a:r>
          </a:p>
          <a:p>
            <a:pPr lvl="1"/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8059090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Pronouns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b="1" dirty="0" smtClean="0"/>
              <a:t>Pronouns</a:t>
            </a:r>
            <a:r>
              <a:rPr lang="en-US" dirty="0" smtClean="0"/>
              <a:t> are words that take the place of nouns, groups of words that can act as nouns, or other pronouns.</a:t>
            </a:r>
          </a:p>
          <a:p>
            <a:r>
              <a:rPr lang="en-US" dirty="0" smtClean="0"/>
              <a:t>Consider this sentence: When Mrs. </a:t>
            </a:r>
            <a:r>
              <a:rPr lang="en-US" dirty="0" err="1" smtClean="0"/>
              <a:t>Cousar</a:t>
            </a:r>
            <a:r>
              <a:rPr lang="en-US" dirty="0" smtClean="0"/>
              <a:t> gets up, Mrs. </a:t>
            </a:r>
            <a:r>
              <a:rPr lang="en-US" dirty="0" err="1" smtClean="0"/>
              <a:t>Cousar</a:t>
            </a:r>
            <a:r>
              <a:rPr lang="en-US" dirty="0" smtClean="0"/>
              <a:t> makes coffee and takes the coffee into Mrs. </a:t>
            </a:r>
            <a:r>
              <a:rPr lang="en-US" dirty="0" err="1" smtClean="0"/>
              <a:t>Cousar’s</a:t>
            </a:r>
            <a:r>
              <a:rPr lang="en-US" dirty="0" smtClean="0"/>
              <a:t> shower.</a:t>
            </a:r>
          </a:p>
          <a:p>
            <a:r>
              <a:rPr lang="en-US" dirty="0" smtClean="0"/>
              <a:t>This sounds better: When Mrs. </a:t>
            </a:r>
            <a:r>
              <a:rPr lang="en-US" dirty="0" err="1" smtClean="0"/>
              <a:t>Cousar</a:t>
            </a:r>
            <a:r>
              <a:rPr lang="en-US" dirty="0" smtClean="0"/>
              <a:t> gets up, </a:t>
            </a:r>
            <a:r>
              <a:rPr lang="en-US" b="1" dirty="0" smtClean="0"/>
              <a:t>she</a:t>
            </a:r>
            <a:r>
              <a:rPr lang="en-US" dirty="0" smtClean="0"/>
              <a:t> makes coffee and takes </a:t>
            </a:r>
            <a:r>
              <a:rPr lang="en-US" b="1" dirty="0" smtClean="0"/>
              <a:t>it</a:t>
            </a:r>
            <a:r>
              <a:rPr lang="en-US" dirty="0" smtClean="0"/>
              <a:t> into </a:t>
            </a:r>
            <a:r>
              <a:rPr lang="en-US" b="1" dirty="0" smtClean="0"/>
              <a:t>her</a:t>
            </a:r>
            <a:r>
              <a:rPr lang="en-US" dirty="0" smtClean="0"/>
              <a:t> shower.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12508043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Pronoun Types: Interrogative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Interrogative pronouns are use to form questions:</a:t>
            </a:r>
          </a:p>
          <a:p>
            <a:pPr lvl="1"/>
            <a:r>
              <a:rPr lang="en-US" dirty="0" smtClean="0"/>
              <a:t>who</a:t>
            </a:r>
          </a:p>
          <a:p>
            <a:pPr lvl="1"/>
            <a:r>
              <a:rPr lang="en-US" dirty="0" smtClean="0"/>
              <a:t>what</a:t>
            </a:r>
          </a:p>
          <a:p>
            <a:pPr lvl="1"/>
            <a:r>
              <a:rPr lang="en-US" dirty="0" smtClean="0"/>
              <a:t>whatever</a:t>
            </a:r>
          </a:p>
          <a:p>
            <a:pPr lvl="1"/>
            <a:r>
              <a:rPr lang="en-US" dirty="0" smtClean="0"/>
              <a:t>whom</a:t>
            </a:r>
          </a:p>
          <a:p>
            <a:pPr lvl="1"/>
            <a:endParaRPr lang="en-US" dirty="0"/>
          </a:p>
          <a:p>
            <a:pPr marL="457200" lvl="1" indent="0">
              <a:buNone/>
            </a:pPr>
            <a:r>
              <a:rPr lang="en-US" dirty="0" smtClean="0"/>
              <a:t>…and so on.</a:t>
            </a:r>
          </a:p>
        </p:txBody>
      </p:sp>
    </p:spTree>
    <p:extLst>
      <p:ext uri="{BB962C8B-B14F-4D97-AF65-F5344CB8AC3E}">
        <p14:creationId xmlns:p14="http://schemas.microsoft.com/office/powerpoint/2010/main" val="20612756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Pronoun Types: Relative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Relative Pronouns introduce subordinate clauses.</a:t>
            </a:r>
            <a:endParaRPr lang="en-CA" dirty="0" smtClean="0"/>
          </a:p>
          <a:p>
            <a:pPr marL="0" indent="0">
              <a:buNone/>
            </a:pPr>
            <a:r>
              <a:rPr lang="en-US" dirty="0" smtClean="0"/>
              <a:t>ex: Rene, </a:t>
            </a:r>
            <a:r>
              <a:rPr lang="en-US" b="1" dirty="0" smtClean="0"/>
              <a:t>who</a:t>
            </a:r>
            <a:r>
              <a:rPr lang="en-US" dirty="0" smtClean="0"/>
              <a:t> is from Paris, drives a Porsche.</a:t>
            </a:r>
          </a:p>
          <a:p>
            <a:pPr marL="0" indent="0">
              <a:buNone/>
            </a:pPr>
            <a:r>
              <a:rPr lang="en-US" dirty="0" smtClean="0"/>
              <a:t>ex: The house </a:t>
            </a:r>
            <a:r>
              <a:rPr lang="en-US" b="1" dirty="0" smtClean="0"/>
              <a:t>that</a:t>
            </a:r>
            <a:r>
              <a:rPr lang="en-US" dirty="0" smtClean="0"/>
              <a:t> we spoke about has been sold.</a:t>
            </a:r>
          </a:p>
          <a:p>
            <a:pPr marL="0" indent="0">
              <a:buNone/>
            </a:pPr>
            <a:r>
              <a:rPr lang="en-US" dirty="0" smtClean="0"/>
              <a:t>ex: The trait of writing with </a:t>
            </a:r>
            <a:r>
              <a:rPr lang="en-US" b="1" dirty="0" smtClean="0"/>
              <a:t>which</a:t>
            </a:r>
            <a:r>
              <a:rPr lang="en-US" dirty="0" smtClean="0"/>
              <a:t> students struggle most is definitely voice.</a:t>
            </a:r>
          </a:p>
          <a:p>
            <a:pPr marL="0" indent="0">
              <a:buNone/>
            </a:pPr>
            <a:r>
              <a:rPr lang="en-US" dirty="0" smtClean="0"/>
              <a:t>Note: who = people, that = people or things, which = things.</a:t>
            </a:r>
          </a:p>
        </p:txBody>
      </p:sp>
    </p:spTree>
    <p:extLst>
      <p:ext uri="{BB962C8B-B14F-4D97-AF65-F5344CB8AC3E}">
        <p14:creationId xmlns:p14="http://schemas.microsoft.com/office/powerpoint/2010/main" val="22140490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112</TotalTime>
  <Words>924</Words>
  <Application>Microsoft Office PowerPoint</Application>
  <PresentationFormat>On-screen Show (4:3)</PresentationFormat>
  <Paragraphs>143</Paragraphs>
  <Slides>21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Grammar for Grade Nine</vt:lpstr>
      <vt:lpstr>Nouns: definition</vt:lpstr>
      <vt:lpstr>Noun Types: Concrete</vt:lpstr>
      <vt:lpstr>Noun Types: Abstract</vt:lpstr>
      <vt:lpstr>Noun Types: Proper</vt:lpstr>
      <vt:lpstr>Noun Types: Collective</vt:lpstr>
      <vt:lpstr>Pronouns</vt:lpstr>
      <vt:lpstr>Pronoun Types: Interrogative</vt:lpstr>
      <vt:lpstr>Pronoun Types: Relative</vt:lpstr>
      <vt:lpstr>Pronouns: Cases I</vt:lpstr>
      <vt:lpstr>Pronouns: Cases II</vt:lpstr>
      <vt:lpstr>Verbs: Action Verbs</vt:lpstr>
      <vt:lpstr>Verbs: Linking Verbs</vt:lpstr>
      <vt:lpstr>Adjectives</vt:lpstr>
      <vt:lpstr>Adjectives: Proper Adjectives</vt:lpstr>
      <vt:lpstr>Adverbs</vt:lpstr>
      <vt:lpstr>Adverbs: Placement</vt:lpstr>
      <vt:lpstr>Prepositions</vt:lpstr>
      <vt:lpstr>Prepositions II</vt:lpstr>
      <vt:lpstr>Conjunctions</vt:lpstr>
      <vt:lpstr>Subordinating Conjunctions</vt:lpstr>
    </vt:vector>
  </TitlesOfParts>
  <Company>SD34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Grammar for Grade Nine</dc:title>
  <dc:creator>Elizabeth Cousar</dc:creator>
  <cp:lastModifiedBy>Elizabeth Cousar</cp:lastModifiedBy>
  <cp:revision>11</cp:revision>
  <dcterms:created xsi:type="dcterms:W3CDTF">2013-08-15T21:42:06Z</dcterms:created>
  <dcterms:modified xsi:type="dcterms:W3CDTF">2013-08-16T17:49:37Z</dcterms:modified>
</cp:coreProperties>
</file>

<file path=docProps/thumbnail.jpeg>
</file>